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3" r:id="rId4"/>
    <p:sldId id="258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2" r:id="rId13"/>
    <p:sldId id="281" r:id="rId14"/>
    <p:sldId id="283" r:id="rId15"/>
    <p:sldId id="284" r:id="rId16"/>
    <p:sldId id="285" r:id="rId17"/>
    <p:sldId id="286" r:id="rId18"/>
    <p:sldId id="287" r:id="rId19"/>
    <p:sldId id="271" r:id="rId20"/>
    <p:sldId id="270" r:id="rId21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138" y="-47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CEB32-0E03-4B0F-B176-61FD32200892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182643-1D83-4D32-AFC7-3B3407A53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06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B7BB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200" y="0"/>
            <a:ext cx="1122045" cy="5329555"/>
          </a:xfrm>
          <a:custGeom>
            <a:avLst/>
            <a:gdLst/>
            <a:ahLst/>
            <a:cxnLst/>
            <a:rect l="l" t="t" r="r" b="b"/>
            <a:pathLst>
              <a:path w="1122045" h="5329555">
                <a:moveTo>
                  <a:pt x="1121664" y="0"/>
                </a:moveTo>
                <a:lnTo>
                  <a:pt x="867791" y="0"/>
                </a:lnTo>
                <a:lnTo>
                  <a:pt x="0" y="5286502"/>
                </a:lnTo>
                <a:lnTo>
                  <a:pt x="247497" y="5329428"/>
                </a:lnTo>
                <a:lnTo>
                  <a:pt x="1121664" y="0"/>
                </a:lnTo>
                <a:close/>
              </a:path>
            </a:pathLst>
          </a:custGeom>
          <a:solidFill>
            <a:srgbClr val="2FAC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50876" y="0"/>
            <a:ext cx="1117600" cy="5278120"/>
          </a:xfrm>
          <a:custGeom>
            <a:avLst/>
            <a:gdLst/>
            <a:ahLst/>
            <a:cxnLst/>
            <a:rect l="l" t="t" r="r" b="b"/>
            <a:pathLst>
              <a:path w="1117600" h="5278120">
                <a:moveTo>
                  <a:pt x="1117092" y="0"/>
                </a:moveTo>
                <a:lnTo>
                  <a:pt x="864793" y="0"/>
                </a:lnTo>
                <a:lnTo>
                  <a:pt x="0" y="5239512"/>
                </a:lnTo>
                <a:lnTo>
                  <a:pt x="249123" y="5277612"/>
                </a:lnTo>
                <a:lnTo>
                  <a:pt x="1117092" y="0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50876" y="5239511"/>
            <a:ext cx="1228725" cy="1618615"/>
          </a:xfrm>
          <a:custGeom>
            <a:avLst/>
            <a:gdLst/>
            <a:ahLst/>
            <a:cxnLst/>
            <a:rect l="l" t="t" r="r" b="b"/>
            <a:pathLst>
              <a:path w="1228725" h="1618615">
                <a:moveTo>
                  <a:pt x="0" y="0"/>
                </a:moveTo>
                <a:lnTo>
                  <a:pt x="1174369" y="1618487"/>
                </a:lnTo>
                <a:lnTo>
                  <a:pt x="1228344" y="1618487"/>
                </a:lnTo>
                <a:lnTo>
                  <a:pt x="0" y="0"/>
                </a:lnTo>
                <a:close/>
              </a:path>
            </a:pathLst>
          </a:custGeom>
          <a:solidFill>
            <a:srgbClr val="25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00" y="5291328"/>
            <a:ext cx="1495425" cy="1567180"/>
          </a:xfrm>
          <a:custGeom>
            <a:avLst/>
            <a:gdLst/>
            <a:ahLst/>
            <a:cxnLst/>
            <a:rect l="l" t="t" r="r" b="b"/>
            <a:pathLst>
              <a:path w="1495425" h="1567179">
                <a:moveTo>
                  <a:pt x="0" y="0"/>
                </a:moveTo>
                <a:lnTo>
                  <a:pt x="1442720" y="1566672"/>
                </a:lnTo>
                <a:lnTo>
                  <a:pt x="1495044" y="1566672"/>
                </a:lnTo>
                <a:lnTo>
                  <a:pt x="0" y="0"/>
                </a:lnTo>
                <a:close/>
              </a:path>
            </a:pathLst>
          </a:custGeom>
          <a:solidFill>
            <a:srgbClr val="0C5A8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457200" y="5286755"/>
            <a:ext cx="2131060" cy="1571625"/>
          </a:xfrm>
          <a:custGeom>
            <a:avLst/>
            <a:gdLst/>
            <a:ahLst/>
            <a:cxnLst/>
            <a:rect l="l" t="t" r="r" b="b"/>
            <a:pathLst>
              <a:path w="2131060" h="1571625">
                <a:moveTo>
                  <a:pt x="0" y="0"/>
                </a:moveTo>
                <a:lnTo>
                  <a:pt x="0" y="4699"/>
                </a:lnTo>
                <a:lnTo>
                  <a:pt x="1495552" y="1571243"/>
                </a:lnTo>
                <a:lnTo>
                  <a:pt x="2130552" y="1571243"/>
                </a:lnTo>
                <a:lnTo>
                  <a:pt x="247662" y="42799"/>
                </a:lnTo>
                <a:lnTo>
                  <a:pt x="0" y="0"/>
                </a:lnTo>
                <a:close/>
              </a:path>
            </a:pathLst>
          </a:custGeom>
          <a:solidFill>
            <a:srgbClr val="1286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50876" y="5239511"/>
            <a:ext cx="1694814" cy="1618615"/>
          </a:xfrm>
          <a:custGeom>
            <a:avLst/>
            <a:gdLst/>
            <a:ahLst/>
            <a:cxnLst/>
            <a:rect l="l" t="t" r="r" b="b"/>
            <a:pathLst>
              <a:path w="1694814" h="1618615">
                <a:moveTo>
                  <a:pt x="0" y="0"/>
                </a:moveTo>
                <a:lnTo>
                  <a:pt x="1228217" y="1618487"/>
                </a:lnTo>
                <a:lnTo>
                  <a:pt x="1694688" y="1618487"/>
                </a:lnTo>
                <a:lnTo>
                  <a:pt x="291973" y="95250"/>
                </a:lnTo>
                <a:lnTo>
                  <a:pt x="244360" y="42799"/>
                </a:lnTo>
                <a:lnTo>
                  <a:pt x="249123" y="42799"/>
                </a:lnTo>
                <a:lnTo>
                  <a:pt x="249123" y="38100"/>
                </a:lnTo>
                <a:lnTo>
                  <a:pt x="24436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457200" y="0"/>
            <a:ext cx="1122045" cy="5329555"/>
          </a:xfrm>
          <a:custGeom>
            <a:avLst/>
            <a:gdLst/>
            <a:ahLst/>
            <a:cxnLst/>
            <a:rect l="l" t="t" r="r" b="b"/>
            <a:pathLst>
              <a:path w="1122045" h="5329555">
                <a:moveTo>
                  <a:pt x="1121664" y="0"/>
                </a:moveTo>
                <a:lnTo>
                  <a:pt x="867791" y="0"/>
                </a:lnTo>
                <a:lnTo>
                  <a:pt x="0" y="5286502"/>
                </a:lnTo>
                <a:lnTo>
                  <a:pt x="247497" y="5329428"/>
                </a:lnTo>
                <a:lnTo>
                  <a:pt x="1121664" y="0"/>
                </a:lnTo>
                <a:close/>
              </a:path>
            </a:pathLst>
          </a:custGeom>
          <a:solidFill>
            <a:srgbClr val="2FAC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50876" y="0"/>
            <a:ext cx="1117600" cy="5278120"/>
          </a:xfrm>
          <a:custGeom>
            <a:avLst/>
            <a:gdLst/>
            <a:ahLst/>
            <a:cxnLst/>
            <a:rect l="l" t="t" r="r" b="b"/>
            <a:pathLst>
              <a:path w="1117600" h="5278120">
                <a:moveTo>
                  <a:pt x="1117092" y="0"/>
                </a:moveTo>
                <a:lnTo>
                  <a:pt x="864793" y="0"/>
                </a:lnTo>
                <a:lnTo>
                  <a:pt x="0" y="5239512"/>
                </a:lnTo>
                <a:lnTo>
                  <a:pt x="249123" y="5277612"/>
                </a:lnTo>
                <a:lnTo>
                  <a:pt x="1117092" y="0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150876" y="5239511"/>
            <a:ext cx="1228725" cy="1618615"/>
          </a:xfrm>
          <a:custGeom>
            <a:avLst/>
            <a:gdLst/>
            <a:ahLst/>
            <a:cxnLst/>
            <a:rect l="l" t="t" r="r" b="b"/>
            <a:pathLst>
              <a:path w="1228725" h="1618615">
                <a:moveTo>
                  <a:pt x="0" y="0"/>
                </a:moveTo>
                <a:lnTo>
                  <a:pt x="1174369" y="1618487"/>
                </a:lnTo>
                <a:lnTo>
                  <a:pt x="1228344" y="1618487"/>
                </a:lnTo>
                <a:lnTo>
                  <a:pt x="0" y="0"/>
                </a:lnTo>
                <a:close/>
              </a:path>
            </a:pathLst>
          </a:custGeom>
          <a:solidFill>
            <a:srgbClr val="25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457200" y="5291328"/>
            <a:ext cx="1495425" cy="1567180"/>
          </a:xfrm>
          <a:custGeom>
            <a:avLst/>
            <a:gdLst/>
            <a:ahLst/>
            <a:cxnLst/>
            <a:rect l="l" t="t" r="r" b="b"/>
            <a:pathLst>
              <a:path w="1495425" h="1567179">
                <a:moveTo>
                  <a:pt x="0" y="0"/>
                </a:moveTo>
                <a:lnTo>
                  <a:pt x="1442720" y="1566672"/>
                </a:lnTo>
                <a:lnTo>
                  <a:pt x="1495044" y="1566672"/>
                </a:lnTo>
                <a:lnTo>
                  <a:pt x="0" y="0"/>
                </a:lnTo>
                <a:close/>
              </a:path>
            </a:pathLst>
          </a:custGeom>
          <a:solidFill>
            <a:srgbClr val="0C5A8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g object 27"/>
          <p:cNvSpPr/>
          <p:nvPr/>
        </p:nvSpPr>
        <p:spPr>
          <a:xfrm>
            <a:off x="457200" y="5286755"/>
            <a:ext cx="2131060" cy="1571625"/>
          </a:xfrm>
          <a:custGeom>
            <a:avLst/>
            <a:gdLst/>
            <a:ahLst/>
            <a:cxnLst/>
            <a:rect l="l" t="t" r="r" b="b"/>
            <a:pathLst>
              <a:path w="2131060" h="1571625">
                <a:moveTo>
                  <a:pt x="0" y="0"/>
                </a:moveTo>
                <a:lnTo>
                  <a:pt x="0" y="4699"/>
                </a:lnTo>
                <a:lnTo>
                  <a:pt x="1495552" y="1571243"/>
                </a:lnTo>
                <a:lnTo>
                  <a:pt x="2130552" y="1571243"/>
                </a:lnTo>
                <a:lnTo>
                  <a:pt x="247662" y="42799"/>
                </a:lnTo>
                <a:lnTo>
                  <a:pt x="0" y="0"/>
                </a:lnTo>
                <a:close/>
              </a:path>
            </a:pathLst>
          </a:custGeom>
          <a:solidFill>
            <a:srgbClr val="1286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g object 28"/>
          <p:cNvSpPr/>
          <p:nvPr/>
        </p:nvSpPr>
        <p:spPr>
          <a:xfrm>
            <a:off x="150876" y="5239511"/>
            <a:ext cx="1694814" cy="1618615"/>
          </a:xfrm>
          <a:custGeom>
            <a:avLst/>
            <a:gdLst/>
            <a:ahLst/>
            <a:cxnLst/>
            <a:rect l="l" t="t" r="r" b="b"/>
            <a:pathLst>
              <a:path w="1694814" h="1618615">
                <a:moveTo>
                  <a:pt x="0" y="0"/>
                </a:moveTo>
                <a:lnTo>
                  <a:pt x="1228217" y="1618487"/>
                </a:lnTo>
                <a:lnTo>
                  <a:pt x="1694688" y="1618487"/>
                </a:lnTo>
                <a:lnTo>
                  <a:pt x="291973" y="95250"/>
                </a:lnTo>
                <a:lnTo>
                  <a:pt x="244360" y="42799"/>
                </a:lnTo>
                <a:lnTo>
                  <a:pt x="249123" y="42799"/>
                </a:lnTo>
                <a:lnTo>
                  <a:pt x="249123" y="38100"/>
                </a:lnTo>
                <a:lnTo>
                  <a:pt x="24436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 u="heavy">
                <a:solidFill>
                  <a:schemeClr val="bg1"/>
                </a:solidFill>
                <a:latin typeface="Corbel"/>
                <a:cs typeface="Corbe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 u="heavy">
                <a:solidFill>
                  <a:schemeClr val="bg1"/>
                </a:solidFill>
                <a:latin typeface="Corbel"/>
                <a:cs typeface="Corbe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1" i="0" u="heavy">
                <a:solidFill>
                  <a:schemeClr val="bg1"/>
                </a:solidFill>
                <a:latin typeface="Corbel"/>
                <a:cs typeface="Corbe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B7BB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200" y="0"/>
            <a:ext cx="1122045" cy="5329555"/>
          </a:xfrm>
          <a:custGeom>
            <a:avLst/>
            <a:gdLst/>
            <a:ahLst/>
            <a:cxnLst/>
            <a:rect l="l" t="t" r="r" b="b"/>
            <a:pathLst>
              <a:path w="1122045" h="5329555">
                <a:moveTo>
                  <a:pt x="1121664" y="0"/>
                </a:moveTo>
                <a:lnTo>
                  <a:pt x="867791" y="0"/>
                </a:lnTo>
                <a:lnTo>
                  <a:pt x="0" y="5286502"/>
                </a:lnTo>
                <a:lnTo>
                  <a:pt x="247497" y="5329428"/>
                </a:lnTo>
                <a:lnTo>
                  <a:pt x="1121664" y="0"/>
                </a:lnTo>
                <a:close/>
              </a:path>
            </a:pathLst>
          </a:custGeom>
          <a:solidFill>
            <a:srgbClr val="2FAC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50876" y="0"/>
            <a:ext cx="1117600" cy="5278120"/>
          </a:xfrm>
          <a:custGeom>
            <a:avLst/>
            <a:gdLst/>
            <a:ahLst/>
            <a:cxnLst/>
            <a:rect l="l" t="t" r="r" b="b"/>
            <a:pathLst>
              <a:path w="1117600" h="5278120">
                <a:moveTo>
                  <a:pt x="1117092" y="0"/>
                </a:moveTo>
                <a:lnTo>
                  <a:pt x="864793" y="0"/>
                </a:lnTo>
                <a:lnTo>
                  <a:pt x="0" y="5239512"/>
                </a:lnTo>
                <a:lnTo>
                  <a:pt x="249123" y="5277612"/>
                </a:lnTo>
                <a:lnTo>
                  <a:pt x="1117092" y="0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50876" y="5239511"/>
            <a:ext cx="1228725" cy="1618615"/>
          </a:xfrm>
          <a:custGeom>
            <a:avLst/>
            <a:gdLst/>
            <a:ahLst/>
            <a:cxnLst/>
            <a:rect l="l" t="t" r="r" b="b"/>
            <a:pathLst>
              <a:path w="1228725" h="1618615">
                <a:moveTo>
                  <a:pt x="0" y="0"/>
                </a:moveTo>
                <a:lnTo>
                  <a:pt x="1174369" y="1618487"/>
                </a:lnTo>
                <a:lnTo>
                  <a:pt x="1228344" y="1618487"/>
                </a:lnTo>
                <a:lnTo>
                  <a:pt x="0" y="0"/>
                </a:lnTo>
                <a:close/>
              </a:path>
            </a:pathLst>
          </a:custGeom>
          <a:solidFill>
            <a:srgbClr val="25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00" y="5291328"/>
            <a:ext cx="1495425" cy="1567180"/>
          </a:xfrm>
          <a:custGeom>
            <a:avLst/>
            <a:gdLst/>
            <a:ahLst/>
            <a:cxnLst/>
            <a:rect l="l" t="t" r="r" b="b"/>
            <a:pathLst>
              <a:path w="1495425" h="1567179">
                <a:moveTo>
                  <a:pt x="0" y="0"/>
                </a:moveTo>
                <a:lnTo>
                  <a:pt x="1442720" y="1566672"/>
                </a:lnTo>
                <a:lnTo>
                  <a:pt x="1495044" y="1566672"/>
                </a:lnTo>
                <a:lnTo>
                  <a:pt x="0" y="0"/>
                </a:lnTo>
                <a:close/>
              </a:path>
            </a:pathLst>
          </a:custGeom>
          <a:solidFill>
            <a:srgbClr val="0C5A8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457200" y="5286755"/>
            <a:ext cx="2131060" cy="1571625"/>
          </a:xfrm>
          <a:custGeom>
            <a:avLst/>
            <a:gdLst/>
            <a:ahLst/>
            <a:cxnLst/>
            <a:rect l="l" t="t" r="r" b="b"/>
            <a:pathLst>
              <a:path w="2131060" h="1571625">
                <a:moveTo>
                  <a:pt x="0" y="0"/>
                </a:moveTo>
                <a:lnTo>
                  <a:pt x="0" y="4699"/>
                </a:lnTo>
                <a:lnTo>
                  <a:pt x="1495552" y="1571243"/>
                </a:lnTo>
                <a:lnTo>
                  <a:pt x="2130552" y="1571243"/>
                </a:lnTo>
                <a:lnTo>
                  <a:pt x="247662" y="42799"/>
                </a:lnTo>
                <a:lnTo>
                  <a:pt x="0" y="0"/>
                </a:lnTo>
                <a:close/>
              </a:path>
            </a:pathLst>
          </a:custGeom>
          <a:solidFill>
            <a:srgbClr val="1286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50876" y="5239511"/>
            <a:ext cx="1694814" cy="1618615"/>
          </a:xfrm>
          <a:custGeom>
            <a:avLst/>
            <a:gdLst/>
            <a:ahLst/>
            <a:cxnLst/>
            <a:rect l="l" t="t" r="r" b="b"/>
            <a:pathLst>
              <a:path w="1694814" h="1618615">
                <a:moveTo>
                  <a:pt x="0" y="0"/>
                </a:moveTo>
                <a:lnTo>
                  <a:pt x="1228217" y="1618487"/>
                </a:lnTo>
                <a:lnTo>
                  <a:pt x="1694688" y="1618487"/>
                </a:lnTo>
                <a:lnTo>
                  <a:pt x="291973" y="95250"/>
                </a:lnTo>
                <a:lnTo>
                  <a:pt x="244360" y="42799"/>
                </a:lnTo>
                <a:lnTo>
                  <a:pt x="249123" y="42799"/>
                </a:lnTo>
                <a:lnTo>
                  <a:pt x="249123" y="38100"/>
                </a:lnTo>
                <a:lnTo>
                  <a:pt x="24436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3" name="bg object 2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4" name="bg object 24"/>
          <p:cNvSpPr/>
          <p:nvPr/>
        </p:nvSpPr>
        <p:spPr>
          <a:xfrm>
            <a:off x="1057655" y="0"/>
            <a:ext cx="11134725" cy="6858000"/>
          </a:xfrm>
          <a:custGeom>
            <a:avLst/>
            <a:gdLst/>
            <a:ahLst/>
            <a:cxnLst/>
            <a:rect l="l" t="t" r="r" b="b"/>
            <a:pathLst>
              <a:path w="11134725" h="6858000">
                <a:moveTo>
                  <a:pt x="11134344" y="0"/>
                </a:moveTo>
                <a:lnTo>
                  <a:pt x="7627620" y="0"/>
                </a:lnTo>
                <a:lnTo>
                  <a:pt x="7627620" y="507"/>
                </a:lnTo>
                <a:lnTo>
                  <a:pt x="838200" y="7366"/>
                </a:lnTo>
                <a:lnTo>
                  <a:pt x="0" y="5325364"/>
                </a:lnTo>
                <a:lnTo>
                  <a:pt x="1921891" y="6850813"/>
                </a:lnTo>
                <a:lnTo>
                  <a:pt x="7627620" y="6857418"/>
                </a:lnTo>
                <a:lnTo>
                  <a:pt x="7627620" y="6857999"/>
                </a:lnTo>
                <a:lnTo>
                  <a:pt x="11134344" y="6857999"/>
                </a:lnTo>
                <a:lnTo>
                  <a:pt x="11134344" y="0"/>
                </a:lnTo>
                <a:close/>
              </a:path>
            </a:pathLst>
          </a:custGeom>
          <a:solidFill>
            <a:srgbClr val="B7BB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717804" y="0"/>
            <a:ext cx="1123315" cy="5329555"/>
          </a:xfrm>
          <a:custGeom>
            <a:avLst/>
            <a:gdLst/>
            <a:ahLst/>
            <a:cxnLst/>
            <a:rect l="l" t="t" r="r" b="b"/>
            <a:pathLst>
              <a:path w="1123314" h="5329555">
                <a:moveTo>
                  <a:pt x="1123188" y="0"/>
                </a:moveTo>
                <a:lnTo>
                  <a:pt x="869061" y="0"/>
                </a:lnTo>
                <a:lnTo>
                  <a:pt x="0" y="5286502"/>
                </a:lnTo>
                <a:lnTo>
                  <a:pt x="247827" y="5329428"/>
                </a:lnTo>
                <a:lnTo>
                  <a:pt x="1123188" y="0"/>
                </a:lnTo>
                <a:close/>
              </a:path>
            </a:pathLst>
          </a:custGeom>
          <a:solidFill>
            <a:srgbClr val="2FAC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411480" y="0"/>
            <a:ext cx="1118870" cy="5278120"/>
          </a:xfrm>
          <a:custGeom>
            <a:avLst/>
            <a:gdLst/>
            <a:ahLst/>
            <a:cxnLst/>
            <a:rect l="l" t="t" r="r" b="b"/>
            <a:pathLst>
              <a:path w="1118870" h="5278120">
                <a:moveTo>
                  <a:pt x="1118616" y="0"/>
                </a:moveTo>
                <a:lnTo>
                  <a:pt x="866013" y="0"/>
                </a:lnTo>
                <a:lnTo>
                  <a:pt x="0" y="5239512"/>
                </a:lnTo>
                <a:lnTo>
                  <a:pt x="249466" y="5277612"/>
                </a:lnTo>
                <a:lnTo>
                  <a:pt x="1118616" y="0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g object 27"/>
          <p:cNvSpPr/>
          <p:nvPr/>
        </p:nvSpPr>
        <p:spPr>
          <a:xfrm>
            <a:off x="411480" y="5239511"/>
            <a:ext cx="1229995" cy="1618615"/>
          </a:xfrm>
          <a:custGeom>
            <a:avLst/>
            <a:gdLst/>
            <a:ahLst/>
            <a:cxnLst/>
            <a:rect l="l" t="t" r="r" b="b"/>
            <a:pathLst>
              <a:path w="1229995" h="1618615">
                <a:moveTo>
                  <a:pt x="0" y="0"/>
                </a:moveTo>
                <a:lnTo>
                  <a:pt x="1175893" y="1618487"/>
                </a:lnTo>
                <a:lnTo>
                  <a:pt x="1229868" y="1618487"/>
                </a:lnTo>
                <a:lnTo>
                  <a:pt x="0" y="0"/>
                </a:lnTo>
                <a:close/>
              </a:path>
            </a:pathLst>
          </a:custGeom>
          <a:solidFill>
            <a:srgbClr val="25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g object 28"/>
          <p:cNvSpPr/>
          <p:nvPr/>
        </p:nvSpPr>
        <p:spPr>
          <a:xfrm>
            <a:off x="717804" y="5291328"/>
            <a:ext cx="1496695" cy="1567180"/>
          </a:xfrm>
          <a:custGeom>
            <a:avLst/>
            <a:gdLst/>
            <a:ahLst/>
            <a:cxnLst/>
            <a:rect l="l" t="t" r="r" b="b"/>
            <a:pathLst>
              <a:path w="1496695" h="1567179">
                <a:moveTo>
                  <a:pt x="0" y="0"/>
                </a:moveTo>
                <a:lnTo>
                  <a:pt x="1444116" y="1566672"/>
                </a:lnTo>
                <a:lnTo>
                  <a:pt x="1496568" y="1566672"/>
                </a:lnTo>
                <a:lnTo>
                  <a:pt x="0" y="0"/>
                </a:lnTo>
                <a:close/>
              </a:path>
            </a:pathLst>
          </a:custGeom>
          <a:solidFill>
            <a:srgbClr val="0C5A8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g object 29"/>
          <p:cNvSpPr/>
          <p:nvPr/>
        </p:nvSpPr>
        <p:spPr>
          <a:xfrm>
            <a:off x="717804" y="5286755"/>
            <a:ext cx="2131060" cy="1571625"/>
          </a:xfrm>
          <a:custGeom>
            <a:avLst/>
            <a:gdLst/>
            <a:ahLst/>
            <a:cxnLst/>
            <a:rect l="l" t="t" r="r" b="b"/>
            <a:pathLst>
              <a:path w="2131060" h="1571625">
                <a:moveTo>
                  <a:pt x="0" y="0"/>
                </a:moveTo>
                <a:lnTo>
                  <a:pt x="0" y="4699"/>
                </a:lnTo>
                <a:lnTo>
                  <a:pt x="1495552" y="1571243"/>
                </a:lnTo>
                <a:lnTo>
                  <a:pt x="2130552" y="1571243"/>
                </a:lnTo>
                <a:lnTo>
                  <a:pt x="247662" y="42799"/>
                </a:lnTo>
                <a:lnTo>
                  <a:pt x="0" y="0"/>
                </a:lnTo>
                <a:close/>
              </a:path>
            </a:pathLst>
          </a:custGeom>
          <a:solidFill>
            <a:srgbClr val="1286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g object 30"/>
          <p:cNvSpPr/>
          <p:nvPr/>
        </p:nvSpPr>
        <p:spPr>
          <a:xfrm>
            <a:off x="411480" y="5239511"/>
            <a:ext cx="1696720" cy="1618615"/>
          </a:xfrm>
          <a:custGeom>
            <a:avLst/>
            <a:gdLst/>
            <a:ahLst/>
            <a:cxnLst/>
            <a:rect l="l" t="t" r="r" b="b"/>
            <a:pathLst>
              <a:path w="1696720" h="1618615">
                <a:moveTo>
                  <a:pt x="0" y="0"/>
                </a:moveTo>
                <a:lnTo>
                  <a:pt x="1229233" y="1618487"/>
                </a:lnTo>
                <a:lnTo>
                  <a:pt x="1696212" y="1618487"/>
                </a:lnTo>
                <a:lnTo>
                  <a:pt x="292227" y="95250"/>
                </a:lnTo>
                <a:lnTo>
                  <a:pt x="244589" y="42799"/>
                </a:lnTo>
                <a:lnTo>
                  <a:pt x="249351" y="42799"/>
                </a:lnTo>
                <a:lnTo>
                  <a:pt x="249351" y="38100"/>
                </a:lnTo>
                <a:lnTo>
                  <a:pt x="244589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B7BB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200" y="0"/>
            <a:ext cx="1122045" cy="5329555"/>
          </a:xfrm>
          <a:custGeom>
            <a:avLst/>
            <a:gdLst/>
            <a:ahLst/>
            <a:cxnLst/>
            <a:rect l="l" t="t" r="r" b="b"/>
            <a:pathLst>
              <a:path w="1122045" h="5329555">
                <a:moveTo>
                  <a:pt x="1121664" y="0"/>
                </a:moveTo>
                <a:lnTo>
                  <a:pt x="867791" y="0"/>
                </a:lnTo>
                <a:lnTo>
                  <a:pt x="0" y="5286502"/>
                </a:lnTo>
                <a:lnTo>
                  <a:pt x="247497" y="5329428"/>
                </a:lnTo>
                <a:lnTo>
                  <a:pt x="1121664" y="0"/>
                </a:lnTo>
                <a:close/>
              </a:path>
            </a:pathLst>
          </a:custGeom>
          <a:solidFill>
            <a:srgbClr val="2FAC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50876" y="0"/>
            <a:ext cx="1117600" cy="5278120"/>
          </a:xfrm>
          <a:custGeom>
            <a:avLst/>
            <a:gdLst/>
            <a:ahLst/>
            <a:cxnLst/>
            <a:rect l="l" t="t" r="r" b="b"/>
            <a:pathLst>
              <a:path w="1117600" h="5278120">
                <a:moveTo>
                  <a:pt x="1117092" y="0"/>
                </a:moveTo>
                <a:lnTo>
                  <a:pt x="864793" y="0"/>
                </a:lnTo>
                <a:lnTo>
                  <a:pt x="0" y="5239512"/>
                </a:lnTo>
                <a:lnTo>
                  <a:pt x="249123" y="5277612"/>
                </a:lnTo>
                <a:lnTo>
                  <a:pt x="1117092" y="0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50876" y="5239511"/>
            <a:ext cx="1228725" cy="1618615"/>
          </a:xfrm>
          <a:custGeom>
            <a:avLst/>
            <a:gdLst/>
            <a:ahLst/>
            <a:cxnLst/>
            <a:rect l="l" t="t" r="r" b="b"/>
            <a:pathLst>
              <a:path w="1228725" h="1618615">
                <a:moveTo>
                  <a:pt x="0" y="0"/>
                </a:moveTo>
                <a:lnTo>
                  <a:pt x="1174369" y="1618487"/>
                </a:lnTo>
                <a:lnTo>
                  <a:pt x="1228344" y="1618487"/>
                </a:lnTo>
                <a:lnTo>
                  <a:pt x="0" y="0"/>
                </a:lnTo>
                <a:close/>
              </a:path>
            </a:pathLst>
          </a:custGeom>
          <a:solidFill>
            <a:srgbClr val="25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00" y="5291328"/>
            <a:ext cx="1495425" cy="1567180"/>
          </a:xfrm>
          <a:custGeom>
            <a:avLst/>
            <a:gdLst/>
            <a:ahLst/>
            <a:cxnLst/>
            <a:rect l="l" t="t" r="r" b="b"/>
            <a:pathLst>
              <a:path w="1495425" h="1567179">
                <a:moveTo>
                  <a:pt x="0" y="0"/>
                </a:moveTo>
                <a:lnTo>
                  <a:pt x="1442720" y="1566672"/>
                </a:lnTo>
                <a:lnTo>
                  <a:pt x="1495044" y="1566672"/>
                </a:lnTo>
                <a:lnTo>
                  <a:pt x="0" y="0"/>
                </a:lnTo>
                <a:close/>
              </a:path>
            </a:pathLst>
          </a:custGeom>
          <a:solidFill>
            <a:srgbClr val="0C5A8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457200" y="5286755"/>
            <a:ext cx="2131060" cy="1571625"/>
          </a:xfrm>
          <a:custGeom>
            <a:avLst/>
            <a:gdLst/>
            <a:ahLst/>
            <a:cxnLst/>
            <a:rect l="l" t="t" r="r" b="b"/>
            <a:pathLst>
              <a:path w="2131060" h="1571625">
                <a:moveTo>
                  <a:pt x="0" y="0"/>
                </a:moveTo>
                <a:lnTo>
                  <a:pt x="0" y="4699"/>
                </a:lnTo>
                <a:lnTo>
                  <a:pt x="1495552" y="1571243"/>
                </a:lnTo>
                <a:lnTo>
                  <a:pt x="2130552" y="1571243"/>
                </a:lnTo>
                <a:lnTo>
                  <a:pt x="247662" y="42799"/>
                </a:lnTo>
                <a:lnTo>
                  <a:pt x="0" y="0"/>
                </a:lnTo>
                <a:close/>
              </a:path>
            </a:pathLst>
          </a:custGeom>
          <a:solidFill>
            <a:srgbClr val="1286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50876" y="5239511"/>
            <a:ext cx="1694814" cy="1618615"/>
          </a:xfrm>
          <a:custGeom>
            <a:avLst/>
            <a:gdLst/>
            <a:ahLst/>
            <a:cxnLst/>
            <a:rect l="l" t="t" r="r" b="b"/>
            <a:pathLst>
              <a:path w="1694814" h="1618615">
                <a:moveTo>
                  <a:pt x="0" y="0"/>
                </a:moveTo>
                <a:lnTo>
                  <a:pt x="1228217" y="1618487"/>
                </a:lnTo>
                <a:lnTo>
                  <a:pt x="1694688" y="1618487"/>
                </a:lnTo>
                <a:lnTo>
                  <a:pt x="291973" y="95250"/>
                </a:lnTo>
                <a:lnTo>
                  <a:pt x="244360" y="42799"/>
                </a:lnTo>
                <a:lnTo>
                  <a:pt x="249123" y="42799"/>
                </a:lnTo>
                <a:lnTo>
                  <a:pt x="249123" y="38100"/>
                </a:lnTo>
                <a:lnTo>
                  <a:pt x="24436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49750" y="2961513"/>
            <a:ext cx="4492498" cy="848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1" i="0" u="heavy">
                <a:solidFill>
                  <a:schemeClr val="bg1"/>
                </a:solidFill>
                <a:latin typeface="Corbel"/>
                <a:cs typeface="Corbe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63116" y="3241928"/>
            <a:ext cx="9065767" cy="1946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848600" y="1088455"/>
            <a:ext cx="3352800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 smtClean="0">
                <a:latin typeface="Consolas"/>
                <a:cs typeface="Consolas"/>
              </a:rPr>
              <a:t>Household Management System</a:t>
            </a:r>
            <a:endParaRPr sz="3200" dirty="0">
              <a:latin typeface="Consolas"/>
              <a:cs typeface="Consolas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886966" y="0"/>
            <a:ext cx="10238234" cy="6858507"/>
            <a:chOff x="886967" y="0"/>
            <a:chExt cx="5014468" cy="6858507"/>
          </a:xfrm>
        </p:grpSpPr>
        <p:sp>
          <p:nvSpPr>
            <p:cNvPr id="5" name="object 5"/>
            <p:cNvSpPr/>
            <p:nvPr/>
          </p:nvSpPr>
          <p:spPr>
            <a:xfrm>
              <a:off x="1324355" y="0"/>
              <a:ext cx="1062990" cy="2778760"/>
            </a:xfrm>
            <a:custGeom>
              <a:avLst/>
              <a:gdLst/>
              <a:ahLst/>
              <a:cxnLst/>
              <a:rect l="l" t="t" r="r" b="b"/>
              <a:pathLst>
                <a:path w="1062989" h="2778760">
                  <a:moveTo>
                    <a:pt x="1062591" y="0"/>
                  </a:moveTo>
                  <a:lnTo>
                    <a:pt x="681592" y="0"/>
                  </a:lnTo>
                  <a:lnTo>
                    <a:pt x="0" y="2687828"/>
                  </a:lnTo>
                  <a:lnTo>
                    <a:pt x="357250" y="2778252"/>
                  </a:lnTo>
                  <a:lnTo>
                    <a:pt x="1062591" y="0"/>
                  </a:lnTo>
                  <a:close/>
                </a:path>
              </a:pathLst>
            </a:custGeom>
            <a:solidFill>
              <a:srgbClr val="2FAC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86967" y="0"/>
              <a:ext cx="1033780" cy="2668905"/>
            </a:xfrm>
            <a:custGeom>
              <a:avLst/>
              <a:gdLst/>
              <a:ahLst/>
              <a:cxnLst/>
              <a:rect l="l" t="t" r="r" b="b"/>
              <a:pathLst>
                <a:path w="1033780" h="2668905">
                  <a:moveTo>
                    <a:pt x="1033636" y="0"/>
                  </a:moveTo>
                  <a:lnTo>
                    <a:pt x="651117" y="0"/>
                  </a:lnTo>
                  <a:lnTo>
                    <a:pt x="0" y="2578100"/>
                  </a:lnTo>
                  <a:lnTo>
                    <a:pt x="347573" y="2663825"/>
                  </a:lnTo>
                  <a:lnTo>
                    <a:pt x="357098" y="2668524"/>
                  </a:lnTo>
                  <a:lnTo>
                    <a:pt x="1033636" y="0"/>
                  </a:lnTo>
                  <a:close/>
                </a:path>
              </a:pathLst>
            </a:custGeom>
            <a:solidFill>
              <a:srgbClr val="5858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86967" y="2583179"/>
              <a:ext cx="2694940" cy="4274820"/>
            </a:xfrm>
            <a:custGeom>
              <a:avLst/>
              <a:gdLst/>
              <a:ahLst/>
              <a:cxnLst/>
              <a:rect l="l" t="t" r="r" b="b"/>
              <a:pathLst>
                <a:path w="2694940" h="4274820">
                  <a:moveTo>
                    <a:pt x="0" y="0"/>
                  </a:moveTo>
                  <a:lnTo>
                    <a:pt x="2575306" y="4274820"/>
                  </a:lnTo>
                  <a:lnTo>
                    <a:pt x="2694432" y="42748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328927" y="2692907"/>
              <a:ext cx="3333115" cy="4165600"/>
            </a:xfrm>
            <a:custGeom>
              <a:avLst/>
              <a:gdLst/>
              <a:ahLst/>
              <a:cxnLst/>
              <a:rect l="l" t="t" r="r" b="b"/>
              <a:pathLst>
                <a:path w="3333115" h="4165600">
                  <a:moveTo>
                    <a:pt x="0" y="0"/>
                  </a:moveTo>
                  <a:lnTo>
                    <a:pt x="3209163" y="4165091"/>
                  </a:lnTo>
                  <a:lnTo>
                    <a:pt x="3332988" y="41650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C5A8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324355" y="2688335"/>
              <a:ext cx="4577080" cy="4170045"/>
            </a:xfrm>
            <a:custGeom>
              <a:avLst/>
              <a:gdLst/>
              <a:ahLst/>
              <a:cxnLst/>
              <a:rect l="l" t="t" r="r" b="b"/>
              <a:pathLst>
                <a:path w="4577080" h="4170045">
                  <a:moveTo>
                    <a:pt x="0" y="0"/>
                  </a:moveTo>
                  <a:lnTo>
                    <a:pt x="4699" y="4699"/>
                  </a:lnTo>
                  <a:lnTo>
                    <a:pt x="3336798" y="4169664"/>
                  </a:lnTo>
                  <a:lnTo>
                    <a:pt x="4576572" y="4169664"/>
                  </a:lnTo>
                  <a:lnTo>
                    <a:pt x="357124" y="90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86C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886967" y="2578607"/>
              <a:ext cx="3584575" cy="4279900"/>
            </a:xfrm>
            <a:custGeom>
              <a:avLst/>
              <a:gdLst/>
              <a:ahLst/>
              <a:cxnLst/>
              <a:rect l="l" t="t" r="r" b="b"/>
              <a:pathLst>
                <a:path w="3584575" h="4279900">
                  <a:moveTo>
                    <a:pt x="0" y="0"/>
                  </a:moveTo>
                  <a:lnTo>
                    <a:pt x="0" y="4699"/>
                  </a:lnTo>
                  <a:lnTo>
                    <a:pt x="2693923" y="4279391"/>
                  </a:lnTo>
                  <a:lnTo>
                    <a:pt x="3584448" y="4279391"/>
                  </a:lnTo>
                  <a:lnTo>
                    <a:pt x="419100" y="176149"/>
                  </a:lnTo>
                  <a:lnTo>
                    <a:pt x="361937" y="95250"/>
                  </a:lnTo>
                  <a:lnTo>
                    <a:pt x="357174" y="90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3400" y="381000"/>
            <a:ext cx="2743200" cy="553998"/>
          </a:xfrm>
        </p:spPr>
        <p:txBody>
          <a:bodyPr/>
          <a:lstStyle/>
          <a:p>
            <a:r>
              <a:rPr lang="en-US" sz="3600" u="none" dirty="0" smtClean="0">
                <a:solidFill>
                  <a:schemeClr val="tx1"/>
                </a:solidFill>
              </a:rPr>
              <a:t>User Stories:</a:t>
            </a:r>
            <a:endParaRPr lang="en-US" sz="3600" u="none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371600"/>
            <a:ext cx="6934200" cy="520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853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533400"/>
            <a:ext cx="4492498" cy="553998"/>
          </a:xfrm>
        </p:spPr>
        <p:txBody>
          <a:bodyPr/>
          <a:lstStyle/>
          <a:p>
            <a:r>
              <a:rPr lang="en-US" sz="3600" u="none" dirty="0" smtClean="0">
                <a:solidFill>
                  <a:schemeClr val="tx1"/>
                </a:solidFill>
              </a:rPr>
              <a:t>User Stories:</a:t>
            </a:r>
            <a:endParaRPr lang="en-US" sz="3600" u="none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695208"/>
            <a:ext cx="7162800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280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0" y="152400"/>
            <a:ext cx="4492498" cy="1107996"/>
          </a:xfrm>
        </p:spPr>
        <p:txBody>
          <a:bodyPr/>
          <a:lstStyle/>
          <a:p>
            <a:r>
              <a:rPr lang="en-US" sz="3600" u="none" dirty="0">
                <a:solidFill>
                  <a:schemeClr val="tx1"/>
                </a:solidFill>
              </a:rPr>
              <a:t>Scrum Methodology (Day </a:t>
            </a:r>
            <a:r>
              <a:rPr lang="en-US" sz="3600" u="none" dirty="0" smtClean="0">
                <a:solidFill>
                  <a:schemeClr val="tx1"/>
                </a:solidFill>
              </a:rPr>
              <a:t>5</a:t>
            </a:r>
            <a:r>
              <a:rPr lang="en-US" sz="3600" u="none" dirty="0">
                <a:solidFill>
                  <a:schemeClr val="tx1"/>
                </a:solidFill>
              </a:rPr>
              <a:t>)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27288" y="-147176"/>
            <a:ext cx="4745736" cy="808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309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5200" y="304800"/>
            <a:ext cx="4492498" cy="1107996"/>
          </a:xfrm>
        </p:spPr>
        <p:txBody>
          <a:bodyPr/>
          <a:lstStyle/>
          <a:p>
            <a:r>
              <a:rPr lang="en-US" sz="3600" u="none" dirty="0" smtClean="0">
                <a:solidFill>
                  <a:schemeClr val="tx1"/>
                </a:solidFill>
              </a:rPr>
              <a:t>Scrum Methodology (Day 15)</a:t>
            </a:r>
            <a:endParaRPr lang="en-US" sz="3600" u="none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05277" y="-142877"/>
            <a:ext cx="4743450" cy="807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571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title"/>
          </p:nvPr>
        </p:nvSpPr>
        <p:spPr>
          <a:xfrm>
            <a:off x="3886200" y="228600"/>
            <a:ext cx="4492498" cy="1107996"/>
          </a:xfrm>
        </p:spPr>
        <p:txBody>
          <a:bodyPr/>
          <a:lstStyle/>
          <a:p>
            <a:r>
              <a:rPr lang="en-US" sz="3600" u="none" dirty="0">
                <a:solidFill>
                  <a:schemeClr val="tx1"/>
                </a:solidFill>
              </a:rPr>
              <a:t>Scrum Methodology (Day </a:t>
            </a:r>
            <a:r>
              <a:rPr lang="en-US" sz="3600" u="none" dirty="0" smtClean="0">
                <a:solidFill>
                  <a:schemeClr val="tx1"/>
                </a:solidFill>
              </a:rPr>
              <a:t>25</a:t>
            </a:r>
            <a:r>
              <a:rPr lang="en-US" sz="3600" u="none" dirty="0">
                <a:solidFill>
                  <a:schemeClr val="tx1"/>
                </a:solidFill>
              </a:rPr>
              <a:t>)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08802" y="-270202"/>
            <a:ext cx="4945996" cy="83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879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152400"/>
            <a:ext cx="4492498" cy="1107996"/>
          </a:xfrm>
        </p:spPr>
        <p:txBody>
          <a:bodyPr/>
          <a:lstStyle/>
          <a:p>
            <a:r>
              <a:rPr lang="en-US" sz="3600" u="none" dirty="0">
                <a:solidFill>
                  <a:schemeClr val="tx1"/>
                </a:solidFill>
              </a:rPr>
              <a:t>Scrum Methodology (Day </a:t>
            </a:r>
            <a:r>
              <a:rPr lang="en-US" sz="3600" u="none" dirty="0" smtClean="0">
                <a:solidFill>
                  <a:schemeClr val="tx1"/>
                </a:solidFill>
              </a:rPr>
              <a:t>35)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19550" y="19050"/>
            <a:ext cx="5143500" cy="784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30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9750" y="76200"/>
            <a:ext cx="4492498" cy="1107996"/>
          </a:xfrm>
        </p:spPr>
        <p:txBody>
          <a:bodyPr/>
          <a:lstStyle/>
          <a:p>
            <a:r>
              <a:rPr lang="en-US" sz="3600" u="none" dirty="0">
                <a:solidFill>
                  <a:schemeClr val="tx1"/>
                </a:solidFill>
              </a:rPr>
              <a:t>Scrum Methodology (Day </a:t>
            </a:r>
            <a:r>
              <a:rPr lang="en-US" sz="3600" u="none" dirty="0" smtClean="0">
                <a:solidFill>
                  <a:schemeClr val="tx1"/>
                </a:solidFill>
              </a:rPr>
              <a:t>45</a:t>
            </a:r>
            <a:r>
              <a:rPr lang="en-US" sz="3600" u="none" dirty="0">
                <a:solidFill>
                  <a:schemeClr val="tx1"/>
                </a:solidFill>
              </a:rPr>
              <a:t>)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95106" y="-367394"/>
            <a:ext cx="5143500" cy="862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21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0" y="76200"/>
            <a:ext cx="4492498" cy="1107996"/>
          </a:xfrm>
        </p:spPr>
        <p:txBody>
          <a:bodyPr/>
          <a:lstStyle/>
          <a:p>
            <a:r>
              <a:rPr lang="en-US" sz="3600" u="none" dirty="0">
                <a:solidFill>
                  <a:schemeClr val="tx1"/>
                </a:solidFill>
              </a:rPr>
              <a:t>Scrum Methodology (Day </a:t>
            </a:r>
            <a:r>
              <a:rPr lang="en-US" sz="3600" u="none" dirty="0" smtClean="0">
                <a:solidFill>
                  <a:schemeClr val="tx1"/>
                </a:solidFill>
              </a:rPr>
              <a:t>55</a:t>
            </a:r>
            <a:r>
              <a:rPr lang="en-US" sz="3600" u="none" dirty="0">
                <a:solidFill>
                  <a:schemeClr val="tx1"/>
                </a:solidFill>
              </a:rPr>
              <a:t>)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38650" y="-323850"/>
            <a:ext cx="5143500" cy="853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6602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0" y="0"/>
            <a:ext cx="4492498" cy="1107996"/>
          </a:xfrm>
        </p:spPr>
        <p:txBody>
          <a:bodyPr/>
          <a:lstStyle/>
          <a:p>
            <a:r>
              <a:rPr lang="en-US" sz="3600" u="none" dirty="0">
                <a:solidFill>
                  <a:schemeClr val="tx1"/>
                </a:solidFill>
              </a:rPr>
              <a:t>Scrum Methodology </a:t>
            </a:r>
            <a:r>
              <a:rPr lang="en-US" sz="3600" u="none" dirty="0" smtClean="0">
                <a:solidFill>
                  <a:schemeClr val="tx1"/>
                </a:solidFill>
              </a:rPr>
              <a:t>(Last Day)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00550" y="-438150"/>
            <a:ext cx="514350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5655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533400"/>
            <a:ext cx="4492498" cy="677108"/>
          </a:xfrm>
        </p:spPr>
        <p:txBody>
          <a:bodyPr/>
          <a:lstStyle/>
          <a:p>
            <a:r>
              <a:rPr lang="en-US" sz="4400" u="none" dirty="0" smtClean="0">
                <a:solidFill>
                  <a:schemeClr val="tx1"/>
                </a:solidFill>
              </a:rPr>
              <a:t>Conclusion</a:t>
            </a:r>
            <a:endParaRPr lang="en-US" sz="4400" u="none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1752600"/>
            <a:ext cx="10058400" cy="2893100"/>
          </a:xfrm>
        </p:spPr>
        <p:txBody>
          <a:bodyPr/>
          <a:lstStyle/>
          <a:p>
            <a:pPr algn="l"/>
            <a:r>
              <a:rPr lang="en-US" sz="2000" dirty="0"/>
              <a:t>In the conclusion part of this proposal, it could be said that there is an intention behind the</a:t>
            </a:r>
            <a:br>
              <a:rPr lang="en-US" sz="2000" dirty="0"/>
            </a:br>
            <a:r>
              <a:rPr lang="en-US" sz="2000" dirty="0"/>
              <a:t>development of a software or system. Household management system is a unique and </a:t>
            </a:r>
            <a:r>
              <a:rPr lang="en-US" sz="2000" dirty="0" smtClean="0"/>
              <a:t>well-timed application </a:t>
            </a:r>
            <a:r>
              <a:rPr lang="en-US" sz="2000" dirty="0"/>
              <a:t>to launch in the market. This system is very much needed in a city like Dhaka. </a:t>
            </a:r>
            <a:r>
              <a:rPr lang="en-US" sz="2000" dirty="0" smtClean="0"/>
              <a:t>Because most </a:t>
            </a:r>
            <a:r>
              <a:rPr lang="en-US" sz="2000" dirty="0"/>
              <a:t>of the people live in rented apartments and often move from one area to another. And </a:t>
            </a:r>
            <a:r>
              <a:rPr lang="en-US" sz="2000" dirty="0" smtClean="0"/>
              <a:t>it takes </a:t>
            </a:r>
            <a:r>
              <a:rPr lang="en-US" sz="2000" dirty="0"/>
              <a:t>2-3 days to move all the housing stuff from one area to another if they do it all by</a:t>
            </a:r>
            <a:br>
              <a:rPr lang="en-US" sz="2000" dirty="0"/>
            </a:br>
            <a:r>
              <a:rPr lang="en-US" sz="2000" dirty="0"/>
              <a:t>themselves. This system will be extremely helpful for them. Our other service, which </a:t>
            </a:r>
            <a:r>
              <a:rPr lang="en-US" sz="2000" dirty="0" smtClean="0"/>
              <a:t>is technician</a:t>
            </a:r>
            <a:r>
              <a:rPr lang="en-US" sz="2000" dirty="0"/>
              <a:t> </a:t>
            </a:r>
            <a:r>
              <a:rPr lang="en-US" sz="2000" dirty="0" smtClean="0"/>
              <a:t>hiring</a:t>
            </a:r>
            <a:r>
              <a:rPr lang="en-US" sz="2000" dirty="0"/>
              <a:t>, is also a very much needed solution in the current situation. So, we already have a </a:t>
            </a:r>
            <a:r>
              <a:rPr lang="en-US" sz="2000" dirty="0" smtClean="0"/>
              <a:t>vast number </a:t>
            </a:r>
            <a:r>
              <a:rPr lang="en-US" sz="2000" dirty="0"/>
              <a:t>of users to take benefits from our system. </a:t>
            </a:r>
            <a:r>
              <a:rPr lang="en-US" sz="2800" dirty="0"/>
              <a:t/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4476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582168" y="0"/>
            <a:ext cx="11023092" cy="6858507"/>
            <a:chOff x="582168" y="0"/>
            <a:chExt cx="11023092" cy="6858507"/>
          </a:xfrm>
        </p:grpSpPr>
        <p:sp>
          <p:nvSpPr>
            <p:cNvPr id="4" name="object 4"/>
            <p:cNvSpPr/>
            <p:nvPr/>
          </p:nvSpPr>
          <p:spPr>
            <a:xfrm>
              <a:off x="1525523" y="0"/>
              <a:ext cx="1064260" cy="2783205"/>
            </a:xfrm>
            <a:custGeom>
              <a:avLst/>
              <a:gdLst/>
              <a:ahLst/>
              <a:cxnLst/>
              <a:rect l="l" t="t" r="r" b="b"/>
              <a:pathLst>
                <a:path w="1064260" h="2783205">
                  <a:moveTo>
                    <a:pt x="1063752" y="0"/>
                  </a:moveTo>
                  <a:lnTo>
                    <a:pt x="682751" y="0"/>
                  </a:lnTo>
                  <a:lnTo>
                    <a:pt x="0" y="2692400"/>
                  </a:lnTo>
                  <a:lnTo>
                    <a:pt x="357250" y="2782824"/>
                  </a:lnTo>
                  <a:lnTo>
                    <a:pt x="1063752" y="0"/>
                  </a:lnTo>
                  <a:close/>
                </a:path>
              </a:pathLst>
            </a:custGeom>
            <a:solidFill>
              <a:srgbClr val="1286C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88136" y="0"/>
              <a:ext cx="1035050" cy="2673350"/>
            </a:xfrm>
            <a:custGeom>
              <a:avLst/>
              <a:gdLst/>
              <a:ahLst/>
              <a:cxnLst/>
              <a:rect l="l" t="t" r="r" b="b"/>
              <a:pathLst>
                <a:path w="1035050" h="2673350">
                  <a:moveTo>
                    <a:pt x="1034795" y="0"/>
                  </a:moveTo>
                  <a:lnTo>
                    <a:pt x="652271" y="0"/>
                  </a:lnTo>
                  <a:lnTo>
                    <a:pt x="0" y="2582672"/>
                  </a:lnTo>
                  <a:lnTo>
                    <a:pt x="347598" y="2668397"/>
                  </a:lnTo>
                  <a:lnTo>
                    <a:pt x="357123" y="2673096"/>
                  </a:lnTo>
                  <a:lnTo>
                    <a:pt x="1034795" y="0"/>
                  </a:lnTo>
                  <a:close/>
                </a:path>
              </a:pathLst>
            </a:custGeom>
            <a:solidFill>
              <a:srgbClr val="5858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088136" y="2587751"/>
              <a:ext cx="2690495" cy="4270375"/>
            </a:xfrm>
            <a:custGeom>
              <a:avLst/>
              <a:gdLst/>
              <a:ahLst/>
              <a:cxnLst/>
              <a:rect l="l" t="t" r="r" b="b"/>
              <a:pathLst>
                <a:path w="2690495" h="4270375">
                  <a:moveTo>
                    <a:pt x="0" y="0"/>
                  </a:moveTo>
                  <a:lnTo>
                    <a:pt x="2571154" y="4270245"/>
                  </a:lnTo>
                  <a:lnTo>
                    <a:pt x="2690026" y="42702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30095" y="2697479"/>
              <a:ext cx="3329940" cy="4160520"/>
            </a:xfrm>
            <a:custGeom>
              <a:avLst/>
              <a:gdLst/>
              <a:ahLst/>
              <a:cxnLst/>
              <a:rect l="l" t="t" r="r" b="b"/>
              <a:pathLst>
                <a:path w="3329940" h="4160520">
                  <a:moveTo>
                    <a:pt x="0" y="0"/>
                  </a:moveTo>
                  <a:lnTo>
                    <a:pt x="3205639" y="4160518"/>
                  </a:lnTo>
                  <a:lnTo>
                    <a:pt x="3329328" y="41605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C5A8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25523" y="2692907"/>
              <a:ext cx="4572000" cy="4165600"/>
            </a:xfrm>
            <a:custGeom>
              <a:avLst/>
              <a:gdLst/>
              <a:ahLst/>
              <a:cxnLst/>
              <a:rect l="l" t="t" r="r" b="b"/>
              <a:pathLst>
                <a:path w="4572000" h="4165600">
                  <a:moveTo>
                    <a:pt x="0" y="0"/>
                  </a:moveTo>
                  <a:lnTo>
                    <a:pt x="4698" y="4699"/>
                  </a:lnTo>
                  <a:lnTo>
                    <a:pt x="3333138" y="4165089"/>
                  </a:lnTo>
                  <a:lnTo>
                    <a:pt x="4571840" y="4165089"/>
                  </a:lnTo>
                  <a:lnTo>
                    <a:pt x="357124" y="90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86C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088136" y="2583179"/>
              <a:ext cx="3581400" cy="4274820"/>
            </a:xfrm>
            <a:custGeom>
              <a:avLst/>
              <a:gdLst/>
              <a:ahLst/>
              <a:cxnLst/>
              <a:rect l="l" t="t" r="r" b="b"/>
              <a:pathLst>
                <a:path w="3581400" h="4274820">
                  <a:moveTo>
                    <a:pt x="0" y="0"/>
                  </a:moveTo>
                  <a:lnTo>
                    <a:pt x="0" y="4699"/>
                  </a:lnTo>
                  <a:lnTo>
                    <a:pt x="2691041" y="4274818"/>
                  </a:lnTo>
                  <a:lnTo>
                    <a:pt x="3580919" y="4274818"/>
                  </a:lnTo>
                  <a:lnTo>
                    <a:pt x="419100" y="176149"/>
                  </a:lnTo>
                  <a:lnTo>
                    <a:pt x="361950" y="95250"/>
                  </a:lnTo>
                  <a:lnTo>
                    <a:pt x="357123" y="90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2168" y="600455"/>
              <a:ext cx="11023092" cy="5710428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649224" y="667512"/>
              <a:ext cx="10894060" cy="5581015"/>
            </a:xfrm>
            <a:custGeom>
              <a:avLst/>
              <a:gdLst/>
              <a:ahLst/>
              <a:cxnLst/>
              <a:rect l="l" t="t" r="r" b="b"/>
              <a:pathLst>
                <a:path w="10894060" h="5581015">
                  <a:moveTo>
                    <a:pt x="10893552" y="0"/>
                  </a:moveTo>
                  <a:lnTo>
                    <a:pt x="0" y="0"/>
                  </a:lnTo>
                  <a:lnTo>
                    <a:pt x="0" y="5580888"/>
                  </a:lnTo>
                  <a:lnTo>
                    <a:pt x="10893552" y="5580888"/>
                  </a:lnTo>
                  <a:lnTo>
                    <a:pt x="10893552" y="0"/>
                  </a:lnTo>
                  <a:close/>
                </a:path>
              </a:pathLst>
            </a:custGeom>
            <a:solidFill>
              <a:srgbClr val="1E1E1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49224" y="667512"/>
              <a:ext cx="10894060" cy="5581015"/>
            </a:xfrm>
            <a:custGeom>
              <a:avLst/>
              <a:gdLst/>
              <a:ahLst/>
              <a:cxnLst/>
              <a:rect l="l" t="t" r="r" b="b"/>
              <a:pathLst>
                <a:path w="10894060" h="5581015">
                  <a:moveTo>
                    <a:pt x="0" y="5580888"/>
                  </a:moveTo>
                  <a:lnTo>
                    <a:pt x="10893552" y="5580888"/>
                  </a:lnTo>
                  <a:lnTo>
                    <a:pt x="10893552" y="0"/>
                  </a:lnTo>
                  <a:lnTo>
                    <a:pt x="0" y="0"/>
                  </a:lnTo>
                  <a:lnTo>
                    <a:pt x="0" y="5580888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/>
          <p:nvPr/>
        </p:nvSpPr>
        <p:spPr>
          <a:xfrm>
            <a:off x="4654296" y="1920239"/>
            <a:ext cx="0" cy="3017520"/>
          </a:xfrm>
          <a:custGeom>
            <a:avLst/>
            <a:gdLst/>
            <a:ahLst/>
            <a:cxnLst/>
            <a:rect l="l" t="t" r="r" b="b"/>
            <a:pathLst>
              <a:path h="3017520">
                <a:moveTo>
                  <a:pt x="0" y="0"/>
                </a:moveTo>
                <a:lnTo>
                  <a:pt x="0" y="3017520"/>
                </a:lnTo>
              </a:path>
            </a:pathLst>
          </a:custGeom>
          <a:ln w="158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5087239" y="2185047"/>
            <a:ext cx="3980561" cy="25135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1630" indent="-329565">
              <a:lnSpc>
                <a:spcPts val="2805"/>
              </a:lnSpc>
              <a:buClr>
                <a:srgbClr val="1286C3"/>
              </a:buClr>
              <a:buSzPct val="140000"/>
              <a:buFont typeface="Wingdings"/>
              <a:buChar char=""/>
              <a:tabLst>
                <a:tab pos="342265" algn="l"/>
              </a:tabLst>
            </a:pPr>
            <a:r>
              <a:rPr lang="en-US" sz="2000" dirty="0" err="1" smtClean="0">
                <a:solidFill>
                  <a:schemeClr val="bg1"/>
                </a:solidFill>
                <a:latin typeface="Corbel"/>
                <a:cs typeface="Corbel"/>
              </a:rPr>
              <a:t>Saha</a:t>
            </a: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, </a:t>
            </a:r>
            <a:r>
              <a:rPr lang="en-US" sz="2000" dirty="0" err="1" smtClean="0">
                <a:solidFill>
                  <a:schemeClr val="bg1"/>
                </a:solidFill>
                <a:latin typeface="Corbel"/>
                <a:cs typeface="Corbel"/>
              </a:rPr>
              <a:t>Srejon</a:t>
            </a: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 (19-39702-1)</a:t>
            </a:r>
          </a:p>
          <a:p>
            <a:pPr marL="341630" indent="-329565">
              <a:lnSpc>
                <a:spcPts val="2805"/>
              </a:lnSpc>
              <a:buClr>
                <a:srgbClr val="1286C3"/>
              </a:buClr>
              <a:buSzPct val="140000"/>
              <a:buFont typeface="Wingdings"/>
              <a:buChar char=""/>
              <a:tabLst>
                <a:tab pos="342265" algn="l"/>
              </a:tabLst>
            </a:pPr>
            <a:r>
              <a:rPr lang="en-US" sz="2000" dirty="0" err="1" smtClean="0">
                <a:solidFill>
                  <a:schemeClr val="bg1"/>
                </a:solidFill>
                <a:latin typeface="Corbel"/>
                <a:cs typeface="Corbel"/>
              </a:rPr>
              <a:t>Nibir</a:t>
            </a: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, </a:t>
            </a:r>
            <a:r>
              <a:rPr lang="en-US" sz="2000" dirty="0" err="1" smtClean="0">
                <a:solidFill>
                  <a:schemeClr val="bg1"/>
                </a:solidFill>
                <a:latin typeface="Corbel"/>
                <a:cs typeface="Corbel"/>
              </a:rPr>
              <a:t>Abul</a:t>
            </a: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Corbel"/>
                <a:cs typeface="Corbel"/>
              </a:rPr>
              <a:t>Kashem</a:t>
            </a: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 (18-38660-3)</a:t>
            </a:r>
          </a:p>
          <a:p>
            <a:pPr marL="341630" indent="-329565">
              <a:lnSpc>
                <a:spcPts val="2805"/>
              </a:lnSpc>
              <a:buClr>
                <a:srgbClr val="1286C3"/>
              </a:buClr>
              <a:buSzPct val="140000"/>
              <a:buFont typeface="Wingdings"/>
              <a:buChar char=""/>
              <a:tabLst>
                <a:tab pos="342265" algn="l"/>
              </a:tabLst>
            </a:pP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Ahmed, </a:t>
            </a:r>
            <a:r>
              <a:rPr lang="en-US" sz="2000" dirty="0" err="1" smtClean="0">
                <a:solidFill>
                  <a:schemeClr val="bg1"/>
                </a:solidFill>
                <a:latin typeface="Corbel"/>
                <a:cs typeface="Corbel"/>
              </a:rPr>
              <a:t>Farhad</a:t>
            </a: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 (20-42539-1)</a:t>
            </a:r>
          </a:p>
          <a:p>
            <a:pPr marL="341630" indent="-329565">
              <a:lnSpc>
                <a:spcPts val="2805"/>
              </a:lnSpc>
              <a:buClr>
                <a:srgbClr val="1286C3"/>
              </a:buClr>
              <a:buSzPct val="140000"/>
              <a:buFont typeface="Wingdings"/>
              <a:buChar char=""/>
              <a:tabLst>
                <a:tab pos="342265" algn="l"/>
              </a:tabLst>
            </a:pPr>
            <a:r>
              <a:rPr lang="en-US" sz="2000" dirty="0" err="1" smtClean="0">
                <a:solidFill>
                  <a:schemeClr val="bg1"/>
                </a:solidFill>
                <a:latin typeface="Corbel"/>
                <a:cs typeface="Corbel"/>
              </a:rPr>
              <a:t>Habib</a:t>
            </a: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, MD. </a:t>
            </a:r>
            <a:r>
              <a:rPr lang="en-US" sz="2000" smtClean="0">
                <a:solidFill>
                  <a:schemeClr val="bg1"/>
                </a:solidFill>
                <a:latin typeface="Corbel"/>
                <a:cs typeface="Corbel"/>
              </a:rPr>
              <a:t>Ahasan</a:t>
            </a: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(19-39704-1)</a:t>
            </a:r>
          </a:p>
          <a:p>
            <a:pPr marL="341630" indent="-329565">
              <a:lnSpc>
                <a:spcPts val="2805"/>
              </a:lnSpc>
              <a:buClr>
                <a:srgbClr val="1286C3"/>
              </a:buClr>
              <a:buSzPct val="140000"/>
              <a:buFont typeface="Wingdings"/>
              <a:buChar char=""/>
              <a:tabLst>
                <a:tab pos="342265" algn="l"/>
              </a:tabLst>
            </a:pPr>
            <a:r>
              <a:rPr lang="en-US" sz="2000" dirty="0" err="1" smtClean="0">
                <a:solidFill>
                  <a:schemeClr val="bg1"/>
                </a:solidFill>
                <a:latin typeface="Corbel"/>
                <a:cs typeface="Corbel"/>
              </a:rPr>
              <a:t>Tasnim</a:t>
            </a: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, </a:t>
            </a:r>
            <a:r>
              <a:rPr lang="en-US" sz="2000" dirty="0" err="1" smtClean="0">
                <a:solidFill>
                  <a:schemeClr val="bg1"/>
                </a:solidFill>
                <a:latin typeface="Corbel"/>
                <a:cs typeface="Corbel"/>
              </a:rPr>
              <a:t>Zarin</a:t>
            </a:r>
            <a:r>
              <a:rPr lang="en-US" sz="2000" dirty="0" smtClean="0">
                <a:solidFill>
                  <a:schemeClr val="bg1"/>
                </a:solidFill>
                <a:latin typeface="Corbel"/>
                <a:cs typeface="Corbel"/>
              </a:rPr>
              <a:t> (20-43365-1)</a:t>
            </a:r>
          </a:p>
          <a:p>
            <a:pPr marL="341630" indent="-329565">
              <a:lnSpc>
                <a:spcPts val="2805"/>
              </a:lnSpc>
              <a:buClr>
                <a:srgbClr val="1286C3"/>
              </a:buClr>
              <a:buSzPct val="140000"/>
              <a:buFont typeface="Wingdings"/>
              <a:buChar char=""/>
              <a:tabLst>
                <a:tab pos="342265" algn="l"/>
              </a:tabLst>
            </a:pPr>
            <a:endParaRPr lang="en-US" sz="2000" dirty="0" smtClean="0">
              <a:solidFill>
                <a:schemeClr val="bg1"/>
              </a:solidFill>
              <a:latin typeface="Corbel"/>
              <a:cs typeface="Corbel"/>
            </a:endParaRPr>
          </a:p>
          <a:p>
            <a:pPr marL="341630" indent="-329565">
              <a:lnSpc>
                <a:spcPts val="2805"/>
              </a:lnSpc>
              <a:buClr>
                <a:srgbClr val="1286C3"/>
              </a:buClr>
              <a:buSzPct val="140000"/>
              <a:buFont typeface="Wingdings"/>
              <a:buChar char=""/>
              <a:tabLst>
                <a:tab pos="342265" algn="l"/>
              </a:tabLst>
            </a:pPr>
            <a:endParaRPr lang="en-US" sz="2000" dirty="0">
              <a:solidFill>
                <a:schemeClr val="bg1"/>
              </a:solidFill>
              <a:latin typeface="Corbel"/>
              <a:cs typeface="Corbe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582168" y="0"/>
            <a:ext cx="11023600" cy="6858000"/>
            <a:chOff x="582168" y="0"/>
            <a:chExt cx="11023600" cy="6858000"/>
          </a:xfrm>
        </p:grpSpPr>
        <p:sp>
          <p:nvSpPr>
            <p:cNvPr id="4" name="object 4"/>
            <p:cNvSpPr/>
            <p:nvPr/>
          </p:nvSpPr>
          <p:spPr>
            <a:xfrm>
              <a:off x="1525523" y="0"/>
              <a:ext cx="1064260" cy="2783205"/>
            </a:xfrm>
            <a:custGeom>
              <a:avLst/>
              <a:gdLst/>
              <a:ahLst/>
              <a:cxnLst/>
              <a:rect l="l" t="t" r="r" b="b"/>
              <a:pathLst>
                <a:path w="1064260" h="2783205">
                  <a:moveTo>
                    <a:pt x="1063752" y="0"/>
                  </a:moveTo>
                  <a:lnTo>
                    <a:pt x="682751" y="0"/>
                  </a:lnTo>
                  <a:lnTo>
                    <a:pt x="0" y="2692400"/>
                  </a:lnTo>
                  <a:lnTo>
                    <a:pt x="357250" y="2782824"/>
                  </a:lnTo>
                  <a:lnTo>
                    <a:pt x="1063752" y="0"/>
                  </a:lnTo>
                  <a:close/>
                </a:path>
              </a:pathLst>
            </a:custGeom>
            <a:solidFill>
              <a:srgbClr val="1286C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88136" y="0"/>
              <a:ext cx="1035050" cy="2673350"/>
            </a:xfrm>
            <a:custGeom>
              <a:avLst/>
              <a:gdLst/>
              <a:ahLst/>
              <a:cxnLst/>
              <a:rect l="l" t="t" r="r" b="b"/>
              <a:pathLst>
                <a:path w="1035050" h="2673350">
                  <a:moveTo>
                    <a:pt x="1034795" y="0"/>
                  </a:moveTo>
                  <a:lnTo>
                    <a:pt x="652271" y="0"/>
                  </a:lnTo>
                  <a:lnTo>
                    <a:pt x="0" y="2582672"/>
                  </a:lnTo>
                  <a:lnTo>
                    <a:pt x="347598" y="2668397"/>
                  </a:lnTo>
                  <a:lnTo>
                    <a:pt x="357123" y="2673096"/>
                  </a:lnTo>
                  <a:lnTo>
                    <a:pt x="1034795" y="0"/>
                  </a:lnTo>
                  <a:close/>
                </a:path>
              </a:pathLst>
            </a:custGeom>
            <a:solidFill>
              <a:srgbClr val="5858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088136" y="2587751"/>
              <a:ext cx="2690495" cy="4270375"/>
            </a:xfrm>
            <a:custGeom>
              <a:avLst/>
              <a:gdLst/>
              <a:ahLst/>
              <a:cxnLst/>
              <a:rect l="l" t="t" r="r" b="b"/>
              <a:pathLst>
                <a:path w="2690495" h="4270375">
                  <a:moveTo>
                    <a:pt x="0" y="0"/>
                  </a:moveTo>
                  <a:lnTo>
                    <a:pt x="2571154" y="4270245"/>
                  </a:lnTo>
                  <a:lnTo>
                    <a:pt x="2690026" y="42702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30095" y="2697479"/>
              <a:ext cx="3329940" cy="4160520"/>
            </a:xfrm>
            <a:custGeom>
              <a:avLst/>
              <a:gdLst/>
              <a:ahLst/>
              <a:cxnLst/>
              <a:rect l="l" t="t" r="r" b="b"/>
              <a:pathLst>
                <a:path w="3329940" h="4160520">
                  <a:moveTo>
                    <a:pt x="0" y="0"/>
                  </a:moveTo>
                  <a:lnTo>
                    <a:pt x="3205639" y="4160518"/>
                  </a:lnTo>
                  <a:lnTo>
                    <a:pt x="3329328" y="41605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C5A8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25523" y="2692907"/>
              <a:ext cx="4572000" cy="4165600"/>
            </a:xfrm>
            <a:custGeom>
              <a:avLst/>
              <a:gdLst/>
              <a:ahLst/>
              <a:cxnLst/>
              <a:rect l="l" t="t" r="r" b="b"/>
              <a:pathLst>
                <a:path w="4572000" h="4165600">
                  <a:moveTo>
                    <a:pt x="0" y="0"/>
                  </a:moveTo>
                  <a:lnTo>
                    <a:pt x="4698" y="4699"/>
                  </a:lnTo>
                  <a:lnTo>
                    <a:pt x="3333138" y="4165089"/>
                  </a:lnTo>
                  <a:lnTo>
                    <a:pt x="4571840" y="4165089"/>
                  </a:lnTo>
                  <a:lnTo>
                    <a:pt x="357124" y="90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86C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088136" y="2583179"/>
              <a:ext cx="3581400" cy="4274820"/>
            </a:xfrm>
            <a:custGeom>
              <a:avLst/>
              <a:gdLst/>
              <a:ahLst/>
              <a:cxnLst/>
              <a:rect l="l" t="t" r="r" b="b"/>
              <a:pathLst>
                <a:path w="3581400" h="4274820">
                  <a:moveTo>
                    <a:pt x="0" y="0"/>
                  </a:moveTo>
                  <a:lnTo>
                    <a:pt x="0" y="4699"/>
                  </a:lnTo>
                  <a:lnTo>
                    <a:pt x="2691041" y="4274818"/>
                  </a:lnTo>
                  <a:lnTo>
                    <a:pt x="3580919" y="4274818"/>
                  </a:lnTo>
                  <a:lnTo>
                    <a:pt x="419100" y="176149"/>
                  </a:lnTo>
                  <a:lnTo>
                    <a:pt x="361950" y="95250"/>
                  </a:lnTo>
                  <a:lnTo>
                    <a:pt x="357123" y="90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2168" y="571500"/>
              <a:ext cx="11023092" cy="5710428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649224" y="638555"/>
              <a:ext cx="10894060" cy="5581015"/>
            </a:xfrm>
            <a:custGeom>
              <a:avLst/>
              <a:gdLst/>
              <a:ahLst/>
              <a:cxnLst/>
              <a:rect l="l" t="t" r="r" b="b"/>
              <a:pathLst>
                <a:path w="10894060" h="5581015">
                  <a:moveTo>
                    <a:pt x="10893552" y="0"/>
                  </a:moveTo>
                  <a:lnTo>
                    <a:pt x="0" y="0"/>
                  </a:lnTo>
                  <a:lnTo>
                    <a:pt x="0" y="5580888"/>
                  </a:lnTo>
                  <a:lnTo>
                    <a:pt x="10893552" y="5580888"/>
                  </a:lnTo>
                  <a:lnTo>
                    <a:pt x="10893552" y="0"/>
                  </a:lnTo>
                  <a:close/>
                </a:path>
              </a:pathLst>
            </a:custGeom>
            <a:solidFill>
              <a:srgbClr val="20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49224" y="638555"/>
              <a:ext cx="10894060" cy="5581015"/>
            </a:xfrm>
            <a:custGeom>
              <a:avLst/>
              <a:gdLst/>
              <a:ahLst/>
              <a:cxnLst/>
              <a:rect l="l" t="t" r="r" b="b"/>
              <a:pathLst>
                <a:path w="10894060" h="5581015">
                  <a:moveTo>
                    <a:pt x="0" y="5580888"/>
                  </a:moveTo>
                  <a:lnTo>
                    <a:pt x="10893552" y="5580888"/>
                  </a:lnTo>
                  <a:lnTo>
                    <a:pt x="10893552" y="0"/>
                  </a:lnTo>
                  <a:lnTo>
                    <a:pt x="0" y="0"/>
                  </a:lnTo>
                  <a:lnTo>
                    <a:pt x="0" y="5580888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17930">
              <a:lnSpc>
                <a:spcPct val="100000"/>
              </a:lnSpc>
              <a:spcBef>
                <a:spcPts val="100"/>
              </a:spcBef>
            </a:pPr>
            <a:r>
              <a:rPr u="none" spc="-5" dirty="0"/>
              <a:t>Than</a:t>
            </a:r>
            <a:r>
              <a:rPr u="none" dirty="0"/>
              <a:t>k</a:t>
            </a:r>
            <a:r>
              <a:rPr u="none" spc="-605" dirty="0"/>
              <a:t> </a:t>
            </a:r>
            <a:r>
              <a:rPr u="none" spc="-425" dirty="0"/>
              <a:t>Y</a:t>
            </a:r>
            <a:r>
              <a:rPr u="none" dirty="0"/>
              <a:t>ou!</a:t>
            </a:r>
          </a:p>
        </p:txBody>
      </p:sp>
      <p:sp>
        <p:nvSpPr>
          <p:cNvPr id="14" name="object 14"/>
          <p:cNvSpPr/>
          <p:nvPr/>
        </p:nvSpPr>
        <p:spPr>
          <a:xfrm>
            <a:off x="4654296" y="1920239"/>
            <a:ext cx="0" cy="3017520"/>
          </a:xfrm>
          <a:custGeom>
            <a:avLst/>
            <a:gdLst/>
            <a:ahLst/>
            <a:cxnLst/>
            <a:rect l="l" t="t" r="r" b="b"/>
            <a:pathLst>
              <a:path h="3017520">
                <a:moveTo>
                  <a:pt x="0" y="0"/>
                </a:moveTo>
                <a:lnTo>
                  <a:pt x="0" y="3017520"/>
                </a:lnTo>
              </a:path>
            </a:pathLst>
          </a:custGeom>
          <a:ln w="158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3200400"/>
            <a:ext cx="3200400" cy="677108"/>
          </a:xfrm>
        </p:spPr>
        <p:txBody>
          <a:bodyPr/>
          <a:lstStyle/>
          <a:p>
            <a:r>
              <a:rPr lang="en-US" sz="4400" u="none" dirty="0" smtClean="0">
                <a:solidFill>
                  <a:schemeClr val="tx1"/>
                </a:solidFill>
              </a:rPr>
              <a:t>Contents:</a:t>
            </a:r>
            <a:endParaRPr lang="en-US" sz="4400" u="none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67400" y="990600"/>
            <a:ext cx="4532883" cy="5447645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EXISTING SOLUTION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PROPOSED SOLUTION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USER STORIES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SCRUM METHODOLOGY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CONCUSION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416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133600" y="3034641"/>
            <a:ext cx="2504695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3200" b="1" dirty="0" smtClean="0">
                <a:solidFill>
                  <a:srgbClr val="202020"/>
                </a:solidFill>
                <a:uFill>
                  <a:solidFill>
                    <a:srgbClr val="202020"/>
                  </a:solidFill>
                </a:uFill>
                <a:latin typeface="Corbel"/>
                <a:cs typeface="Corbel"/>
              </a:rPr>
              <a:t>Introduction</a:t>
            </a:r>
            <a:r>
              <a:rPr sz="3200" b="1" spc="-65" dirty="0" smtClean="0">
                <a:solidFill>
                  <a:srgbClr val="202020"/>
                </a:solidFill>
                <a:uFill>
                  <a:solidFill>
                    <a:srgbClr val="202020"/>
                  </a:solidFill>
                </a:uFill>
                <a:latin typeface="Corbel"/>
                <a:cs typeface="Corbel"/>
              </a:rPr>
              <a:t> </a:t>
            </a:r>
            <a:r>
              <a:rPr sz="3200" b="1" dirty="0">
                <a:solidFill>
                  <a:srgbClr val="202020"/>
                </a:solidFill>
                <a:uFill>
                  <a:solidFill>
                    <a:srgbClr val="202020"/>
                  </a:solidFill>
                </a:uFill>
                <a:latin typeface="Corbel"/>
                <a:cs typeface="Corbel"/>
              </a:rPr>
              <a:t>:</a:t>
            </a:r>
            <a:endParaRPr sz="3200" dirty="0">
              <a:latin typeface="Corbel"/>
              <a:cs typeface="Corbe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138057" y="1896232"/>
            <a:ext cx="5991860" cy="306045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065" marR="5080">
              <a:spcBef>
                <a:spcPts val="105"/>
              </a:spcBef>
              <a:buClr>
                <a:srgbClr val="1286C3"/>
              </a:buClr>
              <a:buSzPct val="145000"/>
              <a:tabLst>
                <a:tab pos="299085" algn="l"/>
                <a:tab pos="299720" algn="l"/>
              </a:tabLst>
            </a:pPr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are building an application which can solve a house’s all</a:t>
            </a:r>
            <a:br>
              <a:rPr lang="en-US" dirty="0"/>
            </a:br>
            <a:r>
              <a:rPr lang="en-US" dirty="0"/>
              <a:t>basic problems. From Electrician to House shifting labor, from plumber to painter, user </a:t>
            </a:r>
            <a:r>
              <a:rPr lang="en-US" dirty="0" smtClean="0"/>
              <a:t>can hire </a:t>
            </a:r>
            <a:r>
              <a:rPr lang="en-US" dirty="0"/>
              <a:t>several types of helping hands as needed. This system will help all those busy </a:t>
            </a:r>
            <a:r>
              <a:rPr lang="en-US" dirty="0" smtClean="0"/>
              <a:t>people who </a:t>
            </a:r>
            <a:r>
              <a:rPr lang="en-US" dirty="0"/>
              <a:t>are incapable of doing house maintenance because of busy schedules. People do </a:t>
            </a:r>
            <a:r>
              <a:rPr lang="en-US" dirty="0" smtClean="0"/>
              <a:t>not have </a:t>
            </a:r>
            <a:r>
              <a:rPr lang="en-US" dirty="0"/>
              <a:t>to run anymore in case of any emergencies. We will provide experienced electricians,</a:t>
            </a:r>
            <a:br>
              <a:rPr lang="en-US" dirty="0"/>
            </a:br>
            <a:r>
              <a:rPr lang="en-US" dirty="0"/>
              <a:t>plumbers, laborers at our user’s doorstep. We will also provide a van or truck if the user </a:t>
            </a:r>
            <a:r>
              <a:rPr lang="en-US" dirty="0" smtClean="0"/>
              <a:t>is shifting </a:t>
            </a:r>
            <a:r>
              <a:rPr lang="en-US" dirty="0"/>
              <a:t>furniture from one place to another. User will select numbers of labors and create a</a:t>
            </a:r>
            <a:br>
              <a:rPr lang="en-US" dirty="0"/>
            </a:br>
            <a:r>
              <a:rPr lang="en-US" dirty="0"/>
              <a:t>furniture list to proceed. </a:t>
            </a:r>
            <a:endParaRPr dirty="0">
              <a:latin typeface="Corbel"/>
              <a:cs typeface="Corbe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438400"/>
            <a:ext cx="3505200" cy="1107996"/>
          </a:xfrm>
        </p:spPr>
        <p:txBody>
          <a:bodyPr/>
          <a:lstStyle/>
          <a:p>
            <a:r>
              <a:rPr lang="en-US" sz="3600" u="none" dirty="0" smtClean="0">
                <a:solidFill>
                  <a:schemeClr val="tx1"/>
                </a:solidFill>
              </a:rPr>
              <a:t>Problem Statement:</a:t>
            </a:r>
            <a:endParaRPr lang="en-US" sz="3600" u="none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0200" y="1752600"/>
            <a:ext cx="5943600" cy="2492990"/>
          </a:xfrm>
        </p:spPr>
        <p:txBody>
          <a:bodyPr/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Nowadays everything is turning modern. From ordering food to ordering transport. 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But managing house is still a hectic work to do which is very costly and time consuming. </a:t>
            </a:r>
          </a:p>
          <a:p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Using </a:t>
            </a:r>
            <a:r>
              <a:rPr lang="en-US" dirty="0"/>
              <a:t>technology to help manage the household can add up to a good amount of time </a:t>
            </a:r>
            <a:r>
              <a:rPr lang="en-US" dirty="0" smtClean="0"/>
              <a:t>and money saved.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241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895600"/>
            <a:ext cx="3657600" cy="553998"/>
          </a:xfrm>
        </p:spPr>
        <p:txBody>
          <a:bodyPr/>
          <a:lstStyle/>
          <a:p>
            <a:r>
              <a:rPr lang="en-US" sz="3600" u="none" dirty="0" smtClean="0">
                <a:solidFill>
                  <a:schemeClr val="tx1"/>
                </a:solidFill>
              </a:rPr>
              <a:t>Existing Solution:</a:t>
            </a:r>
            <a:endParaRPr lang="en-US" sz="3600" u="none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86400" y="2286000"/>
            <a:ext cx="6400800" cy="1661993"/>
          </a:xfrm>
        </p:spPr>
        <p:txBody>
          <a:bodyPr/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Nowadays many companies are providing household management. Such as </a:t>
            </a:r>
            <a:r>
              <a:rPr lang="en-US" dirty="0" err="1" smtClean="0"/>
              <a:t>sheba.xyz</a:t>
            </a:r>
            <a:r>
              <a:rPr lang="en-US" dirty="0" smtClean="0"/>
              <a:t>, moving home etc.</a:t>
            </a:r>
          </a:p>
          <a:p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They are doing it by taking a lot of money and taking time.</a:t>
            </a:r>
          </a:p>
          <a:p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They provide their service individually. Not in any packages.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992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048000"/>
            <a:ext cx="3962400" cy="553998"/>
          </a:xfrm>
        </p:spPr>
        <p:txBody>
          <a:bodyPr/>
          <a:lstStyle/>
          <a:p>
            <a:r>
              <a:rPr lang="en-US" sz="3600" u="none" dirty="0" smtClean="0">
                <a:solidFill>
                  <a:schemeClr val="tx1"/>
                </a:solidFill>
              </a:rPr>
              <a:t>Proposed Solution:</a:t>
            </a:r>
            <a:endParaRPr lang="en-US" sz="3600" u="none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4600" y="1371600"/>
            <a:ext cx="5334000" cy="4431983"/>
          </a:xfrm>
        </p:spPr>
        <p:txBody>
          <a:bodyPr/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This system will help all those busy people who are incapable of doing house </a:t>
            </a:r>
            <a:r>
              <a:rPr lang="en-US" dirty="0" smtClean="0"/>
              <a:t>maintenance because </a:t>
            </a:r>
            <a:r>
              <a:rPr lang="en-US" dirty="0"/>
              <a:t>of busy schedules. 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People </a:t>
            </a:r>
            <a:r>
              <a:rPr lang="en-US" dirty="0"/>
              <a:t>do not have to run anymore in case of any emergencies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We </a:t>
            </a:r>
            <a:r>
              <a:rPr lang="en-US" dirty="0"/>
              <a:t>will provide experienced electricians, plumbers, laborers at our user’s doorstep. 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We will also </a:t>
            </a:r>
            <a:r>
              <a:rPr lang="en-US" dirty="0"/>
              <a:t>provide a van or truck if the user is shifting furniture from one place to another. </a:t>
            </a: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User will select </a:t>
            </a:r>
            <a:r>
              <a:rPr lang="en-US" dirty="0"/>
              <a:t>numbers of labors and create a furniture list to </a:t>
            </a:r>
            <a:r>
              <a:rPr lang="en-US" dirty="0" smtClean="0"/>
              <a:t>proceed.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906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50143" y="381000"/>
            <a:ext cx="4492498" cy="553998"/>
          </a:xfrm>
        </p:spPr>
        <p:txBody>
          <a:bodyPr/>
          <a:lstStyle/>
          <a:p>
            <a:r>
              <a:rPr lang="en-US" sz="3600" u="none" dirty="0" smtClean="0">
                <a:solidFill>
                  <a:schemeClr val="tx1"/>
                </a:solidFill>
              </a:rPr>
              <a:t>User Stories:</a:t>
            </a:r>
            <a:endParaRPr lang="en-US" sz="3600" u="none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353920"/>
            <a:ext cx="6934200" cy="512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062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3400" y="381000"/>
            <a:ext cx="2964707" cy="553998"/>
          </a:xfrm>
        </p:spPr>
        <p:txBody>
          <a:bodyPr/>
          <a:lstStyle/>
          <a:p>
            <a:r>
              <a:rPr lang="en-US" sz="3600" u="none" dirty="0" smtClean="0">
                <a:solidFill>
                  <a:schemeClr val="tx1"/>
                </a:solidFill>
              </a:rPr>
              <a:t>User Stories:</a:t>
            </a:r>
            <a:endParaRPr lang="en-US" sz="3600" u="none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1143000"/>
            <a:ext cx="6858000" cy="531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285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</TotalTime>
  <Words>322</Words>
  <Application>Microsoft Office PowerPoint</Application>
  <PresentationFormat>Custom</PresentationFormat>
  <Paragraphs>52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Contents:</vt:lpstr>
      <vt:lpstr>PowerPoint Presentation</vt:lpstr>
      <vt:lpstr>Problem Statement:</vt:lpstr>
      <vt:lpstr>Existing Solution:</vt:lpstr>
      <vt:lpstr>Proposed Solution:</vt:lpstr>
      <vt:lpstr>User Stories:</vt:lpstr>
      <vt:lpstr>User Stories:</vt:lpstr>
      <vt:lpstr>User Stories:</vt:lpstr>
      <vt:lpstr>User Stories:</vt:lpstr>
      <vt:lpstr>Scrum Methodology (Day 5)</vt:lpstr>
      <vt:lpstr>Scrum Methodology (Day 15)</vt:lpstr>
      <vt:lpstr>Scrum Methodology (Day 25)</vt:lpstr>
      <vt:lpstr>Scrum Methodology (Day 35)</vt:lpstr>
      <vt:lpstr>Scrum Methodology (Day 45)</vt:lpstr>
      <vt:lpstr>Scrum Methodology (Day 55)</vt:lpstr>
      <vt:lpstr>Scrum Methodology (Last Day)</vt:lpstr>
      <vt:lpstr>Conclusion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Asus</cp:lastModifiedBy>
  <cp:revision>20</cp:revision>
  <dcterms:created xsi:type="dcterms:W3CDTF">2022-10-16T16:53:08Z</dcterms:created>
  <dcterms:modified xsi:type="dcterms:W3CDTF">2022-11-12T15:59:37Z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2022-08-31T00:00:00Z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2022-10-16T00:00:00Z</vt:filetime>
  </property>
</Properties>
</file>